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373D5C-C543-43C2-A3E8-7BDB5858C77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616EE0A3-E907-44DA-A047-FF8260F6C8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5EE12135-6C09-4E30-9AA8-62EC8E6C8857}"/>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193EC9C4-46D4-4FA8-B710-C0D91CBB4805}"/>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451D7DEA-4F82-4B3D-A69B-774FDD798DE0}"/>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14895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F3CC38-A0CA-40D2-863D-DD365C869F6C}"/>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7C0CF5D6-13C7-480E-AE54-C8AE8ED9AE2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F3368F6D-F8D2-4DE1-A5DC-D3602E577AD4}"/>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734BDADE-FB58-4195-8983-9A1B811C6ECF}"/>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61D2135F-2DE8-45F0-8816-01EAE2578A83}"/>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22942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3AFB6AD-2F68-474A-ACE6-691EF08FA9F3}"/>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9C48FC0F-C29B-42A0-98E7-72D634887FA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FB19B046-86BC-434A-B95B-DA4FBA2298AE}"/>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47F766BC-EDF2-4C11-BBF4-6F927CACE174}"/>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9F671A85-25FF-44BD-A6B6-D6C8B8955460}"/>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422760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356FAD-8863-4B91-BEC3-6D047BF838DC}"/>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3740F2C0-A0D4-424E-8FF6-DA595A38C1F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F25C3416-E19D-4F87-9575-AAE8D4A2CDF9}"/>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DE01DBBD-27FA-422C-81A2-154FF9F3A80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C3258A99-7044-4E3E-AFA4-41DC6DE7B534}"/>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266863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88D65C-4766-4320-9334-E66D215BA38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EF4E912F-9253-4912-95FC-FD51894B4E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CE99092-CC0F-4D0B-B2B4-A3BE6490ECC1}"/>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D4744474-4D70-42B4-BF11-B4C7ADB95C2E}"/>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FD4DB874-6ED4-4DB3-9E37-96B5F4F0A1D0}"/>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206793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BC1D31-6ADC-41D0-9755-ACB573138F23}"/>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BC68316C-7CF0-4D88-9EA7-355CD179766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254E2F75-3F3E-4285-9AC2-E49FCAA0ABC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7B45A1F9-D9DB-4EF9-B644-C12E8752BEC1}"/>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6" name="Нижний колонтитул 5">
            <a:extLst>
              <a:ext uri="{FF2B5EF4-FFF2-40B4-BE49-F238E27FC236}">
                <a16:creationId xmlns:a16="http://schemas.microsoft.com/office/drawing/2014/main" id="{4B61B19B-EAA2-495E-864B-A79D59E76879}"/>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B5AB7377-8448-4A2C-A0F5-8B49FA813DD5}"/>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226830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1F396-00B9-4C70-A718-1E0556DA81F3}"/>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D1186BF9-009C-477B-8D88-4B7C0C0606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F380C34-6184-4D19-850B-52D870901C6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2F30B30F-070E-461E-92F4-4E59C514A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2544F3E-1FB6-4F9D-978F-3700580E112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249F125F-0279-4832-BF02-A24B03E7BD69}"/>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8" name="Нижний колонтитул 7">
            <a:extLst>
              <a:ext uri="{FF2B5EF4-FFF2-40B4-BE49-F238E27FC236}">
                <a16:creationId xmlns:a16="http://schemas.microsoft.com/office/drawing/2014/main" id="{CB896747-E570-4879-B800-59B2C3557A45}"/>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2D09391E-4B92-4E6F-9670-2EA246CC88C7}"/>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228390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6A262F-5241-4711-847C-914DEC29D176}"/>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0E226781-1612-4FCB-9645-83EB81BC28C9}"/>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4" name="Нижний колонтитул 3">
            <a:extLst>
              <a:ext uri="{FF2B5EF4-FFF2-40B4-BE49-F238E27FC236}">
                <a16:creationId xmlns:a16="http://schemas.microsoft.com/office/drawing/2014/main" id="{BE97CF96-E532-4AA3-A4F7-E35CFDF9791F}"/>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D687224E-31B4-4F05-9271-448FC736991F}"/>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112022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D328F46-2487-42AC-80A8-68113DEB6F39}"/>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3" name="Нижний колонтитул 2">
            <a:extLst>
              <a:ext uri="{FF2B5EF4-FFF2-40B4-BE49-F238E27FC236}">
                <a16:creationId xmlns:a16="http://schemas.microsoft.com/office/drawing/2014/main" id="{5808A33A-72CB-4165-9A35-6FC123B1EE6D}"/>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E549E8C2-0CEB-4B27-9A7A-D84EAD84172F}"/>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364401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65908E-CB33-45C5-9D05-5775BDEF0B5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D387A684-9B9D-4758-9BFC-10B2C027E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645CEFC4-7E14-4B42-828B-3743A65E6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41DA1FA-05B4-4D5F-BF79-1F1574893A7B}"/>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6" name="Нижний колонтитул 5">
            <a:extLst>
              <a:ext uri="{FF2B5EF4-FFF2-40B4-BE49-F238E27FC236}">
                <a16:creationId xmlns:a16="http://schemas.microsoft.com/office/drawing/2014/main" id="{6809E569-210E-484E-88C7-25BAD8E38B32}"/>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6F518B81-379C-495A-AFE2-A66D3B341F6C}"/>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330852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1D2F66-5D3A-4FB0-AF6A-3DA181F9F56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4DBE15A3-8A48-4493-81E6-C27735588C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BD7B25B4-C885-46A6-9428-1D6A3DF05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95A5FE6-CAEA-4368-9268-B0C4145A2B79}"/>
              </a:ext>
            </a:extLst>
          </p:cNvPr>
          <p:cNvSpPr>
            <a:spLocks noGrp="1"/>
          </p:cNvSpPr>
          <p:nvPr>
            <p:ph type="dt" sz="half" idx="10"/>
          </p:nvPr>
        </p:nvSpPr>
        <p:spPr/>
        <p:txBody>
          <a:bodyPr/>
          <a:lstStyle/>
          <a:p>
            <a:fld id="{EE10DE15-1639-40FD-939B-C87DAB738D97}" type="datetimeFigureOut">
              <a:rPr lang="ru-KZ" smtClean="0"/>
              <a:t>23.03.2022</a:t>
            </a:fld>
            <a:endParaRPr lang="ru-KZ"/>
          </a:p>
        </p:txBody>
      </p:sp>
      <p:sp>
        <p:nvSpPr>
          <p:cNvPr id="6" name="Нижний колонтитул 5">
            <a:extLst>
              <a:ext uri="{FF2B5EF4-FFF2-40B4-BE49-F238E27FC236}">
                <a16:creationId xmlns:a16="http://schemas.microsoft.com/office/drawing/2014/main" id="{30D0C47D-4142-4C13-88C5-467B4E74B098}"/>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E5E98091-37EF-4AAF-8B96-1F341974B3FE}"/>
              </a:ext>
            </a:extLst>
          </p:cNvPr>
          <p:cNvSpPr>
            <a:spLocks noGrp="1"/>
          </p:cNvSpPr>
          <p:nvPr>
            <p:ph type="sldNum" sz="quarter" idx="12"/>
          </p:nvPr>
        </p:nvSpPr>
        <p:spPr/>
        <p:txBody>
          <a:bodyPr/>
          <a:lstStyle/>
          <a:p>
            <a:fld id="{F8B8D306-E990-4F3E-BEF6-635286220EE0}" type="slidenum">
              <a:rPr lang="ru-KZ" smtClean="0"/>
              <a:t>‹#›</a:t>
            </a:fld>
            <a:endParaRPr lang="ru-KZ"/>
          </a:p>
        </p:txBody>
      </p:sp>
    </p:spTree>
    <p:extLst>
      <p:ext uri="{BB962C8B-B14F-4D97-AF65-F5344CB8AC3E}">
        <p14:creationId xmlns:p14="http://schemas.microsoft.com/office/powerpoint/2010/main" val="328296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F07667-4DB8-4A07-A94E-822175E0D3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CDF6F13C-A8BB-495D-A719-0E0A168EA2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7B465CA5-C2A6-4DA7-BEA9-B3154E95C2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0DE15-1639-40FD-939B-C87DAB738D97}" type="datetimeFigureOut">
              <a:rPr lang="ru-KZ" smtClean="0"/>
              <a:t>23.03.2022</a:t>
            </a:fld>
            <a:endParaRPr lang="ru-KZ"/>
          </a:p>
        </p:txBody>
      </p:sp>
      <p:sp>
        <p:nvSpPr>
          <p:cNvPr id="5" name="Нижний колонтитул 4">
            <a:extLst>
              <a:ext uri="{FF2B5EF4-FFF2-40B4-BE49-F238E27FC236}">
                <a16:creationId xmlns:a16="http://schemas.microsoft.com/office/drawing/2014/main" id="{DB46974C-5A81-4768-BEC3-245E4E15A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1F0927C5-8A0E-411B-A313-27D8AA031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8D306-E990-4F3E-BEF6-635286220EE0}" type="slidenum">
              <a:rPr lang="ru-KZ" smtClean="0"/>
              <a:t>‹#›</a:t>
            </a:fld>
            <a:endParaRPr lang="ru-KZ"/>
          </a:p>
        </p:txBody>
      </p:sp>
    </p:spTree>
    <p:extLst>
      <p:ext uri="{BB962C8B-B14F-4D97-AF65-F5344CB8AC3E}">
        <p14:creationId xmlns:p14="http://schemas.microsoft.com/office/powerpoint/2010/main" val="303376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52C45-93D8-4C1F-9570-E0636C32E7D6}"/>
              </a:ext>
            </a:extLst>
          </p:cNvPr>
          <p:cNvSpPr>
            <a:spLocks noGrp="1"/>
          </p:cNvSpPr>
          <p:nvPr>
            <p:ph type="ctrTitle"/>
          </p:nvPr>
        </p:nvSpPr>
        <p:spPr/>
        <p:txBody>
          <a:bodyPr>
            <a:normAutofit/>
          </a:bodyPr>
          <a:lstStyle/>
          <a:p>
            <a:r>
              <a:rPr lang="en-US" sz="2400" b="1" dirty="0">
                <a:latin typeface="Times New Roman" panose="02020603050405020304" pitchFamily="18" charset="0"/>
                <a:cs typeface="Times New Roman" panose="02020603050405020304" pitchFamily="18" charset="0"/>
              </a:rPr>
              <a:t>Lecture 9. Traditional and innovative methods and forms of organization of training</a:t>
            </a:r>
            <a:endParaRPr lang="ru-KZ" sz="2400" b="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C15731A4-023D-4D80-955D-082598CB586E}"/>
              </a:ext>
            </a:extLst>
          </p:cNvPr>
          <p:cNvSpPr>
            <a:spLocks noGrp="1"/>
          </p:cNvSpPr>
          <p:nvPr>
            <p:ph type="subTitle" idx="1"/>
          </p:nvPr>
        </p:nvSpPr>
        <p:spPr>
          <a:xfrm>
            <a:off x="6096000" y="4572000"/>
            <a:ext cx="4572000" cy="979055"/>
          </a:xfrm>
        </p:spPr>
        <p:txBody>
          <a:bodyPr/>
          <a:lstStyle/>
          <a:p>
            <a:r>
              <a:rPr lang="en-US" dirty="0"/>
              <a:t>Department of pedagogy and educational management</a:t>
            </a:r>
            <a:endParaRPr lang="ru-KZ" dirty="0"/>
          </a:p>
        </p:txBody>
      </p:sp>
    </p:spTree>
    <p:extLst>
      <p:ext uri="{BB962C8B-B14F-4D97-AF65-F5344CB8AC3E}">
        <p14:creationId xmlns:p14="http://schemas.microsoft.com/office/powerpoint/2010/main" val="3383193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179B9A-783E-49F1-A61F-12C6FF9AA25B}"/>
              </a:ext>
            </a:extLst>
          </p:cNvPr>
          <p:cNvSpPr>
            <a:spLocks noGrp="1"/>
          </p:cNvSpPr>
          <p:nvPr>
            <p:ph idx="1"/>
          </p:nvPr>
        </p:nvSpPr>
        <p:spPr>
          <a:xfrm>
            <a:off x="838200" y="1099127"/>
            <a:ext cx="10515600" cy="5077836"/>
          </a:xfrm>
        </p:spPr>
        <p:txBody>
          <a:bodyPr>
            <a:normAutofit lnSpcReduction="10000"/>
          </a:bodyPr>
          <a:lstStyle/>
          <a:p>
            <a:pPr indent="457200" algn="just"/>
            <a:r>
              <a:rPr lang="kk-KZ" sz="1800" dirty="0">
                <a:effectLst/>
                <a:latin typeface="Times New Roman" panose="02020603050405020304" pitchFamily="18" charset="0"/>
                <a:ea typeface="Times New Roman" panose="02020603050405020304" pitchFamily="18" charset="0"/>
              </a:rPr>
              <a:t>The innovative learning process considers the acmeological approach. Acmeology, as is well known, is a science that studies the development of a person at the stage of adulthood and the achievement of a peak in this development as a natural being (individual) as an individual and as a subject of activity (mainly as a professional).</a:t>
            </a:r>
            <a:endParaRPr lang="ru-KZ" sz="1800" dirty="0">
              <a:effectLst/>
              <a:latin typeface="Times New Roman" panose="02020603050405020304" pitchFamily="18" charset="0"/>
              <a:ea typeface="Times New Roman" panose="02020603050405020304" pitchFamily="18" charset="0"/>
            </a:endParaRPr>
          </a:p>
          <a:p>
            <a:pPr indent="457200" algn="just"/>
            <a:r>
              <a:rPr lang="kk-KZ" sz="1800" dirty="0">
                <a:effectLst/>
                <a:latin typeface="Times New Roman" panose="02020603050405020304" pitchFamily="18" charset="0"/>
                <a:ea typeface="Times New Roman" panose="02020603050405020304" pitchFamily="18" charset="0"/>
              </a:rPr>
              <a:t>Pedagogical acmeology is a science about ways of achieving professionalism in the work of a teacher.</a:t>
            </a:r>
            <a:endParaRPr lang="ru-KZ" sz="1800" dirty="0">
              <a:effectLst/>
              <a:latin typeface="Times New Roman" panose="02020603050405020304" pitchFamily="18" charset="0"/>
              <a:ea typeface="Times New Roman" panose="02020603050405020304" pitchFamily="18" charset="0"/>
            </a:endParaRPr>
          </a:p>
          <a:p>
            <a:pPr indent="457200" algn="just"/>
            <a:r>
              <a:rPr lang="kk-KZ" sz="1800" dirty="0">
                <a:effectLst/>
                <a:latin typeface="Times New Roman" panose="02020603050405020304" pitchFamily="18" charset="0"/>
                <a:ea typeface="Times New Roman" panose="02020603050405020304" pitchFamily="18" charset="0"/>
              </a:rPr>
              <a:t>The tasks of acmeology are to provide the subject's knowledge and technologies on the way to achieving a professional goal.</a:t>
            </a:r>
            <a:endParaRPr lang="ru-KZ" sz="1800" dirty="0">
              <a:effectLst/>
              <a:latin typeface="Times New Roman" panose="02020603050405020304" pitchFamily="18" charset="0"/>
              <a:ea typeface="Times New Roman" panose="02020603050405020304" pitchFamily="18" charset="0"/>
            </a:endParaRPr>
          </a:p>
          <a:p>
            <a:pPr indent="540385" algn="just"/>
            <a:r>
              <a:rPr lang="kk-KZ" sz="1800" dirty="0">
                <a:effectLst/>
                <a:latin typeface="Times New Roman" panose="02020603050405020304" pitchFamily="18" charset="0"/>
                <a:ea typeface="Times New Roman" panose="02020603050405020304" pitchFamily="18" charset="0"/>
              </a:rPr>
              <a:t>Acme - the highest point - the somatic, physiological, psychological and social state of the individual, characterized by the maturity of its development, the achievement of the highest indicators in activity, creativity. Self-development is the path to professional apex. The main tasks of acmeology are the development of personalities in creative and professional terms, but this requires a powerful driving force. The teacher's duties are to help students </a:t>
            </a:r>
            <a:r>
              <a:rPr lang="en-US" sz="1800" dirty="0">
                <a:effectLst/>
                <a:latin typeface="Times New Roman" panose="02020603050405020304" pitchFamily="18" charset="0"/>
                <a:ea typeface="Times New Roman" panose="02020603050405020304" pitchFamily="18" charset="0"/>
              </a:rPr>
              <a:t>to </a:t>
            </a:r>
            <a:r>
              <a:rPr lang="kk-KZ" sz="1800" dirty="0">
                <a:effectLst/>
                <a:latin typeface="Times New Roman" panose="02020603050405020304" pitchFamily="18" charset="0"/>
                <a:ea typeface="Times New Roman" panose="02020603050405020304" pitchFamily="18" charset="0"/>
              </a:rPr>
              <a:t>create a motive. The connection and dependence of the learning problem and the problem of existence were studied by many authors. One of them is the philosopher and teacher S</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 Gessen. He linked the tasks of human existence with human culture. S</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 Gessen singles out several semantic layers of the concept of culture: civilization, education and citizenship and shows that the connection between personality and culture is dialectical. In the concept of "education" can be brought art, science, religion and humanity. In the notion of "citizenship" legal knowledge, and "civilization" includes technology.</a:t>
            </a:r>
            <a:endParaRPr lang="ru-KZ" sz="1800" dirty="0">
              <a:effectLst/>
              <a:latin typeface="Times New Roman" panose="02020603050405020304" pitchFamily="18" charset="0"/>
              <a:ea typeface="Times New Roman" panose="02020603050405020304" pitchFamily="18" charset="0"/>
            </a:endParaRPr>
          </a:p>
          <a:p>
            <a:pPr indent="540385"/>
            <a:r>
              <a:rPr lang="kk-KZ" sz="1800" dirty="0">
                <a:effectLst/>
                <a:latin typeface="Times New Roman" panose="02020603050405020304" pitchFamily="18" charset="0"/>
                <a:ea typeface="Times New Roman" panose="02020603050405020304" pitchFamily="18" charset="0"/>
              </a:rPr>
              <a:t>Another innovative types and methods of teaching: case study, planning method, "swot-analysis", "matrix of ideas", etc.</a:t>
            </a:r>
            <a:endParaRPr lang="ru-KZ" sz="1800" dirty="0">
              <a:effectLst/>
              <a:latin typeface="Times New Roman" panose="02020603050405020304" pitchFamily="18" charset="0"/>
              <a:ea typeface="Times New Roman" panose="02020603050405020304" pitchFamily="18" charset="0"/>
            </a:endParaRPr>
          </a:p>
          <a:p>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14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7B0497-BD34-4AC1-9C37-DE2F228AF3C8}"/>
              </a:ext>
            </a:extLst>
          </p:cNvPr>
          <p:cNvSpPr>
            <a:spLocks noGrp="1"/>
          </p:cNvSpPr>
          <p:nvPr>
            <p:ph idx="1"/>
          </p:nvPr>
        </p:nvSpPr>
        <p:spPr>
          <a:xfrm>
            <a:off x="838200" y="674255"/>
            <a:ext cx="10515600" cy="5502708"/>
          </a:xfrm>
        </p:spPr>
        <p:txBody>
          <a:bodyPr>
            <a:normAutofit fontScale="77500" lnSpcReduction="20000"/>
          </a:bodyPr>
          <a:lstStyle/>
          <a:p>
            <a:pPr marL="0" indent="0" algn="just">
              <a:buNone/>
            </a:pPr>
            <a:r>
              <a:rPr lang="kk-KZ" sz="2300" b="1" dirty="0">
                <a:effectLst/>
                <a:latin typeface="Times New Roman" panose="02020603050405020304" pitchFamily="18" charset="0"/>
                <a:ea typeface="Times New Roman" panose="02020603050405020304" pitchFamily="18" charset="0"/>
              </a:rPr>
              <a:t>Problem-based learning (PBL) </a:t>
            </a:r>
            <a:r>
              <a:rPr lang="kk-KZ" sz="2300" dirty="0">
                <a:effectLst/>
                <a:latin typeface="Times New Roman" panose="02020603050405020304" pitchFamily="18" charset="0"/>
                <a:ea typeface="Times New Roman" panose="02020603050405020304" pitchFamily="18" charset="0"/>
              </a:rPr>
              <a:t>is a student-centered pedagogy in which students learn about a subject through the experience of solving an open-ended problem found in trigger material. The PBL process does not focus on problem solving with a defined solution, but it allows for the development of other desirable skills and attributes. This includes knowledge acquisition, enhanced group collaboration and communication.</a:t>
            </a:r>
            <a:endParaRPr lang="ru-RU" sz="2300" dirty="0">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The problems of problem-based learning are the formation of the concept of </a:t>
            </a:r>
            <a:r>
              <a:rPr lang="en-US" sz="2300" dirty="0">
                <a:effectLst/>
                <a:latin typeface="Times New Roman" panose="02020603050405020304" pitchFamily="18" charset="0"/>
                <a:ea typeface="Times New Roman" panose="02020603050405020304" pitchFamily="18" charset="0"/>
              </a:rPr>
              <a:t>PBL</a:t>
            </a:r>
            <a:r>
              <a:rPr lang="kk-KZ" sz="2300" dirty="0">
                <a:effectLst/>
                <a:latin typeface="Times New Roman" panose="02020603050405020304" pitchFamily="18" charset="0"/>
                <a:ea typeface="Times New Roman" panose="02020603050405020304" pitchFamily="18" charset="0"/>
              </a:rPr>
              <a:t> and the mastering of its methods, familiarity with the method of instruction aimed at solving problems.Scientists who contributed to this theory: Т.В. Kudryavtsev, A.M. Matyushkin, Z.I. Kalmykova, M.I. Makhmutov, etc.</a:t>
            </a:r>
            <a:endParaRPr lang="en-US" sz="2300" dirty="0">
              <a:effectLst/>
              <a:latin typeface="Times New Roman" panose="02020603050405020304" pitchFamily="18" charset="0"/>
              <a:ea typeface="Times New Roman" panose="02020603050405020304" pitchFamily="18" charset="0"/>
            </a:endParaRPr>
          </a:p>
          <a:p>
            <a:pPr indent="0" algn="just">
              <a:buNone/>
            </a:pPr>
            <a:r>
              <a:rPr lang="en-US" sz="2300" dirty="0">
                <a:effectLst/>
                <a:latin typeface="Times New Roman" panose="02020603050405020304" pitchFamily="18" charset="0"/>
                <a:ea typeface="Times New Roman" panose="02020603050405020304" pitchFamily="18" charset="0"/>
              </a:rPr>
              <a:t>PBL</a:t>
            </a:r>
            <a:r>
              <a:rPr lang="kk-KZ" sz="2300" dirty="0">
                <a:effectLst/>
                <a:latin typeface="Times New Roman" panose="02020603050405020304" pitchFamily="18" charset="0"/>
                <a:ea typeface="Times New Roman" panose="02020603050405020304" pitchFamily="18" charset="0"/>
              </a:rPr>
              <a:t> helps in the development of projects and in the conduct of scientific research.</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Basic steps:</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1. Statement of the problem</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2. Forecasting</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3. Collection of necessary information</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4. Justification of the data</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5. Consideration of issues</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6. Study questions and find solutions</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7. Finding the solution</a:t>
            </a:r>
            <a:endParaRPr lang="ru-KZ" sz="2300" dirty="0">
              <a:effectLst/>
              <a:latin typeface="Times New Roman" panose="02020603050405020304" pitchFamily="18" charset="0"/>
              <a:ea typeface="Times New Roman" panose="02020603050405020304" pitchFamily="18" charset="0"/>
            </a:endParaRPr>
          </a:p>
          <a:p>
            <a:pPr marL="0" indent="0" algn="just">
              <a:buNone/>
            </a:pPr>
            <a:r>
              <a:rPr lang="kk-KZ" sz="2300" dirty="0">
                <a:effectLst/>
                <a:latin typeface="Times New Roman" panose="02020603050405020304" pitchFamily="18" charset="0"/>
                <a:ea typeface="Times New Roman" panose="02020603050405020304" pitchFamily="18" charset="0"/>
              </a:rPr>
              <a:t>8. Decoration and presentation        </a:t>
            </a:r>
            <a:endParaRPr lang="ru-KZ" sz="2300" dirty="0">
              <a:effectLst/>
              <a:latin typeface="Times New Roman" panose="02020603050405020304" pitchFamily="18" charset="0"/>
              <a:ea typeface="Times New Roman" panose="02020603050405020304" pitchFamily="18" charset="0"/>
            </a:endParaRPr>
          </a:p>
          <a:p>
            <a:pPr indent="457200" algn="just"/>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04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711E0D5-F8DE-48D9-86DB-E5ED31B382F4}"/>
              </a:ext>
            </a:extLst>
          </p:cNvPr>
          <p:cNvSpPr>
            <a:spLocks noGrp="1"/>
          </p:cNvSpPr>
          <p:nvPr>
            <p:ph idx="1"/>
          </p:nvPr>
        </p:nvSpPr>
        <p:spPr>
          <a:xfrm>
            <a:off x="838200" y="1034473"/>
            <a:ext cx="10515600" cy="5142490"/>
          </a:xfrm>
        </p:spPr>
        <p:txBody>
          <a:bodyPr>
            <a:normAutofit/>
          </a:bodyPr>
          <a:lstStyle/>
          <a:p>
            <a:pPr marL="0" indent="0" algn="just">
              <a:buNone/>
            </a:pPr>
            <a:r>
              <a:rPr lang="kk-KZ" sz="1800" dirty="0">
                <a:effectLst/>
                <a:latin typeface="Times New Roman" panose="02020603050405020304" pitchFamily="18" charset="0"/>
                <a:ea typeface="Times New Roman" panose="02020603050405020304" pitchFamily="18" charset="0"/>
              </a:rPr>
              <a:t>PBL is not a new phenomenon in pedagogy. Elements of problematic learning can be seen in the Socratic method. Issues of problematic education are covered quite extensively in the works of M. N</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 Skatkin, T. Kudryavtsev, I. Ya. Lerner, M</a:t>
            </a:r>
            <a:r>
              <a:rPr lang="en-US" sz="18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 Mahmutov, I</a:t>
            </a:r>
            <a:r>
              <a:rPr lang="en-US" sz="18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 Harlamov and other academic pedagogues.</a:t>
            </a:r>
            <a:r>
              <a:rPr lang="ru-RU" sz="1800" dirty="0">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The basis of </a:t>
            </a:r>
            <a:r>
              <a:rPr lang="en-US" sz="1800" dirty="0">
                <a:effectLst/>
                <a:latin typeface="Times New Roman" panose="02020603050405020304" pitchFamily="18" charset="0"/>
                <a:ea typeface="Times New Roman" panose="02020603050405020304" pitchFamily="18" charset="0"/>
              </a:rPr>
              <a:t>problem-based learning</a:t>
            </a:r>
            <a:r>
              <a:rPr lang="kk-KZ" sz="1800" dirty="0">
                <a:effectLst/>
                <a:latin typeface="Times New Roman" panose="02020603050405020304" pitchFamily="18" charset="0"/>
                <a:ea typeface="Times New Roman" panose="02020603050405020304" pitchFamily="18" charset="0"/>
              </a:rPr>
              <a:t> is the problem</a:t>
            </a:r>
            <a:r>
              <a:rPr lang="en-US" sz="1800" dirty="0" err="1">
                <a:effectLst/>
                <a:latin typeface="Times New Roman" panose="02020603050405020304" pitchFamily="18" charset="0"/>
                <a:ea typeface="Times New Roman" panose="02020603050405020304" pitchFamily="18" charset="0"/>
              </a:rPr>
              <a:t>atic</a:t>
            </a:r>
            <a:r>
              <a:rPr lang="kk-KZ" sz="1800" dirty="0">
                <a:effectLst/>
                <a:latin typeface="Times New Roman" panose="02020603050405020304" pitchFamily="18" charset="0"/>
                <a:ea typeface="Times New Roman" panose="02020603050405020304" pitchFamily="18" charset="0"/>
              </a:rPr>
              <a:t> situation. Problem</a:t>
            </a:r>
            <a:r>
              <a:rPr lang="en-US" sz="1800" dirty="0" err="1">
                <a:effectLst/>
                <a:latin typeface="Times New Roman" panose="02020603050405020304" pitchFamily="18" charset="0"/>
                <a:ea typeface="Times New Roman" panose="02020603050405020304" pitchFamily="18" charset="0"/>
              </a:rPr>
              <a:t>atic</a:t>
            </a:r>
            <a:r>
              <a:rPr lang="kk-KZ" sz="1800" dirty="0">
                <a:effectLst/>
                <a:latin typeface="Times New Roman" panose="02020603050405020304" pitchFamily="18" charset="0"/>
                <a:ea typeface="Times New Roman" panose="02020603050405020304" pitchFamily="18" charset="0"/>
              </a:rPr>
              <a:t> situations are those that cause the need to master new, previously unknown ways of behavior and thinking. In this sense, the discovery of the new is inherent both to the scientist and the child, but the scientist does this as a result of the study, and the child - in the process of learning when creating problematic situations for him. </a:t>
            </a:r>
          </a:p>
          <a:p>
            <a:pPr marL="0" indent="0" algn="just">
              <a:buNone/>
            </a:pPr>
            <a:r>
              <a:rPr lang="kk-KZ" sz="1800" dirty="0">
                <a:effectLst/>
                <a:latin typeface="Times New Roman" panose="02020603050405020304" pitchFamily="18" charset="0"/>
                <a:ea typeface="Times New Roman" panose="02020603050405020304" pitchFamily="18" charset="0"/>
              </a:rPr>
              <a:t>The problematic situation in teaching is a teaching and cognitive task, which is characterized by a contradiction between the knowledge, skills, and demands of the students in the assignment.A problem situation causes students to seek independent search for its solution by analyzing the conditions and mobilizing available knowledge. The cognitive task causes activity when it relies on previous experience and is the next step in the study of the subject or the application of the acquired law, the concept, reception, mode of activity.</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The basis of problematic education was put by the pragmatic philosopher, psychologist and educator John Dewey (1859 - 1952). But he did not use the word "plan" in his works. In the 1910s. the American professor Collings, the organizer of a long experiment in one of the rural schools of Missouri, offered the world's first classification of training projects. He singled out four groups of training projects:</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402057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ABFC7D6-E515-439A-B55B-4F66ED3263AF}"/>
              </a:ext>
            </a:extLst>
          </p:cNvPr>
          <p:cNvSpPr>
            <a:spLocks noGrp="1"/>
          </p:cNvSpPr>
          <p:nvPr>
            <p:ph idx="1"/>
          </p:nvPr>
        </p:nvSpPr>
        <p:spPr>
          <a:xfrm>
            <a:off x="838200" y="1016000"/>
            <a:ext cx="10515600" cy="5160963"/>
          </a:xfrm>
        </p:spPr>
        <p:txBody>
          <a:bodyPr>
            <a:normAutofit lnSpcReduction="10000"/>
          </a:bodyPr>
          <a:lstStyle/>
          <a:p>
            <a:pPr marL="0" indent="0" algn="just">
              <a:buNone/>
            </a:pPr>
            <a:r>
              <a:rPr lang="kk-KZ" sz="1800" dirty="0">
                <a:effectLst/>
                <a:latin typeface="Times New Roman" panose="02020603050405020304" pitchFamily="18" charset="0"/>
                <a:ea typeface="Times New Roman" panose="02020603050405020304" pitchFamily="18" charset="0"/>
              </a:rPr>
              <a:t>1. "GAMES PROJECTS" - children's classes, whose direct purpose is to participate in group activities, such as: various games, folk dances, dramatic performances, all kinds of entertainment,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2. "EXCURSION PROJECTS", which suggested an expedient study of problems related to the surrounding nature and social life.</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3. "NARRATIVE PROJECTS", which the children developed in order to "enjoy the story in a wide variety of forms" - oral, written, vocal (song), artistic (picture), musical (piano),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4. "CONSTRUCTIVE PROJECTS", aimed at creating a concrete, useful product: making a rabbit trap, preparing cocoa for school breakfast, building a stage for the school theater,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The project is classified by content, structure, duration, etc. For example, the duration of the project can be short, long, annual, etc. The level can be regional, republican, international.</a:t>
            </a:r>
            <a:endParaRPr lang="en-US" sz="1800" dirty="0">
              <a:effectLst/>
              <a:latin typeface="Times New Roman" panose="02020603050405020304" pitchFamily="18" charset="0"/>
              <a:ea typeface="Times New Roman" panose="02020603050405020304" pitchFamily="18" charset="0"/>
            </a:endParaRPr>
          </a:p>
          <a:p>
            <a:r>
              <a:rPr lang="kk-KZ" sz="1800" b="1" dirty="0">
                <a:effectLst/>
                <a:latin typeface="Times New Roman" panose="02020603050405020304" pitchFamily="18" charset="0"/>
                <a:ea typeface="Times New Roman" panose="02020603050405020304" pitchFamily="18" charset="0"/>
              </a:rPr>
              <a:t>Those </a:t>
            </a:r>
            <a:r>
              <a:rPr lang="en-US" sz="1800" b="1" dirty="0">
                <a:effectLst/>
                <a:latin typeface="Times New Roman" panose="02020603050405020304" pitchFamily="18" charset="0"/>
                <a:ea typeface="Times New Roman" panose="02020603050405020304" pitchFamily="18" charset="0"/>
              </a:rPr>
              <a:t>things</a:t>
            </a:r>
            <a:r>
              <a:rPr lang="kk-KZ" sz="1800" b="1" dirty="0">
                <a:effectLst/>
                <a:latin typeface="Times New Roman" panose="02020603050405020304" pitchFamily="18" charset="0"/>
                <a:ea typeface="Times New Roman" panose="02020603050405020304" pitchFamily="18" charset="0"/>
              </a:rPr>
              <a:t> needful for the training project:</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the project is dedicated to the necessary and important problems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a:t>
            </a:r>
            <a:r>
              <a:rPr lang="kk-KZ" sz="1800" dirty="0">
                <a:effectLst/>
                <a:latin typeface="Times New Roman" panose="02020603050405020304" pitchFamily="18" charset="0"/>
                <a:ea typeface="Times New Roman" panose="02020603050405020304" pitchFamily="18" charset="0"/>
              </a:rPr>
              <a:t>he project plan is aimed at the solution of the problem, the expected result, terms and responsible</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a:t>
            </a:r>
            <a:r>
              <a:rPr lang="kk-KZ" sz="1800" dirty="0">
                <a:effectLst/>
                <a:latin typeface="Times New Roman" panose="02020603050405020304" pitchFamily="18" charset="0"/>
                <a:ea typeface="Times New Roman" panose="02020603050405020304" pitchFamily="18" charset="0"/>
              </a:rPr>
              <a:t> prerequisite is the student's research function</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the result should be a product: model, </a:t>
            </a:r>
            <a:r>
              <a:rPr lang="en-US" sz="1800" dirty="0">
                <a:effectLst/>
                <a:latin typeface="Times New Roman" panose="02020603050405020304" pitchFamily="18" charset="0"/>
                <a:ea typeface="Times New Roman" panose="02020603050405020304" pitchFamily="18" charset="0"/>
              </a:rPr>
              <a:t>paper</a:t>
            </a:r>
            <a:r>
              <a:rPr lang="kk-KZ" sz="1800" dirty="0">
                <a:effectLst/>
                <a:latin typeface="Times New Roman" panose="02020603050405020304" pitchFamily="18" charset="0"/>
                <a:ea typeface="Times New Roman" panose="02020603050405020304" pitchFamily="18" charset="0"/>
              </a:rPr>
              <a:t>, etc.</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demonstration and presentation of the project </a:t>
            </a:r>
            <a:endParaRPr lang="ru-KZ" sz="1800" dirty="0">
              <a:effectLst/>
              <a:latin typeface="Times New Roman" panose="02020603050405020304" pitchFamily="18" charset="0"/>
              <a:ea typeface="Times New Roman" panose="02020603050405020304" pitchFamily="18" charset="0"/>
            </a:endParaRPr>
          </a:p>
          <a:p>
            <a:pPr algn="just"/>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203026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DD6B8D-32A9-4967-A06B-96F85C193670}"/>
              </a:ext>
            </a:extLst>
          </p:cNvPr>
          <p:cNvSpPr>
            <a:spLocks noGrp="1"/>
          </p:cNvSpPr>
          <p:nvPr>
            <p:ph idx="1"/>
          </p:nvPr>
        </p:nvSpPr>
        <p:spPr>
          <a:xfrm>
            <a:off x="838200" y="858982"/>
            <a:ext cx="10515600" cy="5317981"/>
          </a:xfrm>
        </p:spPr>
        <p:txBody>
          <a:bodyPr>
            <a:normAutofit/>
          </a:bodyPr>
          <a:lstStyle/>
          <a:p>
            <a:pPr marL="0" indent="0">
              <a:buNone/>
            </a:pPr>
            <a:r>
              <a:rPr lang="kk-KZ" sz="1900" b="1" dirty="0">
                <a:effectLst/>
                <a:latin typeface="Times New Roman" panose="02020603050405020304" pitchFamily="18" charset="0"/>
                <a:ea typeface="Times New Roman" panose="02020603050405020304" pitchFamily="18" charset="0"/>
              </a:rPr>
              <a:t>Types of training projects:</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A group project </a:t>
            </a:r>
            <a:r>
              <a:rPr lang="en-US" sz="1900" dirty="0">
                <a:solidFill>
                  <a:srgbClr val="222222"/>
                </a:solidFill>
                <a:effectLst/>
                <a:latin typeface="Times New Roman" panose="02020603050405020304" pitchFamily="18" charset="0"/>
                <a:ea typeface="Times New Roman" panose="02020603050405020304" pitchFamily="18" charset="0"/>
              </a:rPr>
              <a:t>is a joint educational, cognitive, research, creative or play activity of student partners that has a common problem, goal, agreed methods and ways of solving the problem, aimed at achieving a joint result.</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An individual project</a:t>
            </a:r>
            <a:r>
              <a:rPr lang="en-US" sz="1900" dirty="0">
                <a:solidFill>
                  <a:srgbClr val="222222"/>
                </a:solidFill>
                <a:effectLst/>
                <a:latin typeface="Times New Roman" panose="02020603050405020304" pitchFamily="18" charset="0"/>
                <a:ea typeface="Times New Roman" panose="02020603050405020304" pitchFamily="18" charset="0"/>
              </a:rPr>
              <a:t> is a creative project carried out by one student under the guidance of a teacher.</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The information project</a:t>
            </a:r>
            <a:r>
              <a:rPr lang="en-US" sz="1900" dirty="0">
                <a:solidFill>
                  <a:srgbClr val="222222"/>
                </a:solidFill>
                <a:effectLst/>
                <a:latin typeface="Times New Roman" panose="02020603050405020304" pitchFamily="18" charset="0"/>
                <a:ea typeface="Times New Roman" panose="02020603050405020304" pitchFamily="18" charset="0"/>
              </a:rPr>
              <a:t> is a project in the structure of which the emphasis is placed on the presentation.</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The research project</a:t>
            </a:r>
            <a:r>
              <a:rPr lang="en-US" sz="1900" dirty="0">
                <a:solidFill>
                  <a:srgbClr val="222222"/>
                </a:solidFill>
                <a:effectLst/>
                <a:latin typeface="Times New Roman" panose="02020603050405020304" pitchFamily="18" charset="0"/>
                <a:ea typeface="Times New Roman" panose="02020603050405020304" pitchFamily="18" charset="0"/>
              </a:rPr>
              <a:t> is a project which main purpose is to advance and test the hypothesis.</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A practice-oriented project</a:t>
            </a:r>
            <a:r>
              <a:rPr lang="en-US" sz="1900" dirty="0">
                <a:solidFill>
                  <a:srgbClr val="222222"/>
                </a:solidFill>
                <a:effectLst/>
                <a:latin typeface="Times New Roman" panose="02020603050405020304" pitchFamily="18" charset="0"/>
                <a:ea typeface="Times New Roman" panose="02020603050405020304" pitchFamily="18" charset="0"/>
              </a:rPr>
              <a:t> is a project which main purpose is to produce a means suitable for solving any problem of an applied nature.</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A role-playing project (game)</a:t>
            </a:r>
            <a:r>
              <a:rPr lang="en-US" sz="1900" dirty="0">
                <a:solidFill>
                  <a:srgbClr val="222222"/>
                </a:solidFill>
                <a:effectLst/>
                <a:latin typeface="Times New Roman" panose="02020603050405020304" pitchFamily="18" charset="0"/>
                <a:ea typeface="Times New Roman" panose="02020603050405020304" pitchFamily="18" charset="0"/>
              </a:rPr>
              <a:t> is a project in which only the roles of participants and the rules of relationships between them are initially defined, whereas the structure, product form and results remain open until the very end.</a:t>
            </a:r>
            <a:endParaRPr lang="ru-KZ" sz="1900" dirty="0">
              <a:effectLst/>
              <a:latin typeface="Times New Roman" panose="02020603050405020304" pitchFamily="18" charset="0"/>
              <a:ea typeface="Times New Roman" panose="02020603050405020304" pitchFamily="18" charset="0"/>
            </a:endParaRPr>
          </a:p>
          <a:p>
            <a:pPr marL="0" indent="0" algn="just" fontAlgn="base">
              <a:buNone/>
            </a:pPr>
            <a:r>
              <a:rPr lang="en-US" sz="1900" b="1" dirty="0">
                <a:solidFill>
                  <a:srgbClr val="222222"/>
                </a:solidFill>
                <a:effectLst/>
                <a:latin typeface="Times New Roman" panose="02020603050405020304" pitchFamily="18" charset="0"/>
                <a:ea typeface="Times New Roman" panose="02020603050405020304" pitchFamily="18" charset="0"/>
              </a:rPr>
              <a:t>A creative project</a:t>
            </a:r>
            <a:r>
              <a:rPr lang="en-US" sz="1900" dirty="0">
                <a:solidFill>
                  <a:srgbClr val="222222"/>
                </a:solidFill>
                <a:effectLst/>
                <a:latin typeface="Times New Roman" panose="02020603050405020304" pitchFamily="18" charset="0"/>
                <a:ea typeface="Times New Roman" panose="02020603050405020304" pitchFamily="18" charset="0"/>
              </a:rPr>
              <a:t> is a project centered on a creative product - the result of the self-realization of the participants in the project group.</a:t>
            </a:r>
            <a:endParaRPr lang="ru-KZ" sz="1900" dirty="0">
              <a:effectLst/>
              <a:latin typeface="Times New Roman" panose="02020603050405020304" pitchFamily="18" charset="0"/>
              <a:ea typeface="Times New Roman" panose="02020603050405020304" pitchFamily="18" charset="0"/>
            </a:endParaRPr>
          </a:p>
          <a:p>
            <a:endParaRPr lang="ru-KZ" sz="1800" dirty="0"/>
          </a:p>
        </p:txBody>
      </p:sp>
    </p:spTree>
    <p:extLst>
      <p:ext uri="{BB962C8B-B14F-4D97-AF65-F5344CB8AC3E}">
        <p14:creationId xmlns:p14="http://schemas.microsoft.com/office/powerpoint/2010/main" val="162720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6032C0F-A448-459C-BC5B-30573F90414D}"/>
              </a:ext>
            </a:extLst>
          </p:cNvPr>
          <p:cNvSpPr>
            <a:spLocks noGrp="1"/>
          </p:cNvSpPr>
          <p:nvPr>
            <p:ph idx="1"/>
          </p:nvPr>
        </p:nvSpPr>
        <p:spPr>
          <a:xfrm>
            <a:off x="838200" y="803564"/>
            <a:ext cx="10515600" cy="5373399"/>
          </a:xfrm>
        </p:spPr>
        <p:txBody>
          <a:bodyPr>
            <a:normAutofit lnSpcReduction="10000"/>
          </a:bodyPr>
          <a:lstStyle/>
          <a:p>
            <a:pPr indent="0" algn="just">
              <a:buNone/>
            </a:pPr>
            <a:r>
              <a:rPr lang="kk-KZ" sz="2000" dirty="0">
                <a:effectLst/>
                <a:latin typeface="Times New Roman" panose="02020603050405020304" pitchFamily="18" charset="0"/>
                <a:ea typeface="Times New Roman" panose="02020603050405020304" pitchFamily="18" charset="0"/>
              </a:rPr>
              <a:t>In higher schools there are traditional and innovative types of organization of training. Traditional kinds include: lecture, seminar, practical exercises. The basis of theoretical knowledge is a lecture.</a:t>
            </a:r>
            <a:endParaRPr lang="ru-KZ" sz="2000" dirty="0">
              <a:effectLst/>
              <a:latin typeface="Times New Roman" panose="02020603050405020304" pitchFamily="18" charset="0"/>
              <a:ea typeface="Times New Roman" panose="02020603050405020304" pitchFamily="18" charset="0"/>
            </a:endParaRPr>
          </a:p>
          <a:p>
            <a:pPr marL="0" indent="0" algn="just">
              <a:buNone/>
            </a:pPr>
            <a:r>
              <a:rPr lang="kk-KZ" sz="2000" dirty="0">
                <a:effectLst/>
                <a:latin typeface="Times New Roman" panose="02020603050405020304" pitchFamily="18" charset="0"/>
                <a:ea typeface="Times New Roman" panose="02020603050405020304" pitchFamily="18" charset="0"/>
              </a:rPr>
              <a:t>The lecture appeared in Ancient Greece, received its further development in ancient Rome and in the Middle Ages. Despite the different attitude of today's pedagogical audience to the appointment and place in the system of university teaching, the lecture remains a traditional form of instruction. Its goal is to form an approximate basis for the subsequent mastering of the study material by the students.</a:t>
            </a:r>
            <a:endParaRPr lang="ru-KZ" sz="2000" dirty="0">
              <a:effectLst/>
              <a:latin typeface="Times New Roman" panose="02020603050405020304" pitchFamily="18" charset="0"/>
              <a:ea typeface="Times New Roman" panose="02020603050405020304" pitchFamily="18" charset="0"/>
            </a:endParaRPr>
          </a:p>
          <a:p>
            <a:pPr indent="0" algn="just">
              <a:buNone/>
            </a:pPr>
            <a:r>
              <a:rPr lang="kk-KZ" sz="2000" dirty="0">
                <a:effectLst/>
                <a:latin typeface="Times New Roman" panose="02020603050405020304" pitchFamily="18" charset="0"/>
                <a:ea typeface="Times New Roman" panose="02020603050405020304" pitchFamily="18" charset="0"/>
              </a:rPr>
              <a:t>Lecture (from Latin lectio - reading) has been and remains one of the leading forms of learning.</a:t>
            </a:r>
            <a:endParaRPr lang="en-US" sz="2000" dirty="0">
              <a:effectLst/>
              <a:latin typeface="Times New Roman" panose="02020603050405020304" pitchFamily="18" charset="0"/>
              <a:ea typeface="Times New Roman" panose="02020603050405020304" pitchFamily="18" charset="0"/>
            </a:endParaRPr>
          </a:p>
          <a:p>
            <a:pPr indent="0" algn="just">
              <a:buNone/>
            </a:pPr>
            <a:r>
              <a:rPr lang="kk-KZ" sz="2000" dirty="0">
                <a:effectLst/>
                <a:latin typeface="Times New Roman" panose="02020603050405020304" pitchFamily="18" charset="0"/>
                <a:ea typeface="Times New Roman" panose="02020603050405020304" pitchFamily="18" charset="0"/>
              </a:rPr>
              <a:t>Lecture is a kind of public speaking, during which the lecturer, interacting with the audience, reveals the system of ideas about a particular subject, the phenomenon, helps listeners to comprehend the problem and come to a definite conclusion, prompting them to purposeful practical activity. The lecture belongs to the varieties of monologic broadcasting, which is characterized by grammatical complexity.</a:t>
            </a:r>
            <a:endParaRPr lang="ru-KZ" sz="2000" dirty="0">
              <a:effectLst/>
              <a:latin typeface="Times New Roman" panose="02020603050405020304" pitchFamily="18" charset="0"/>
              <a:ea typeface="Times New Roman" panose="02020603050405020304" pitchFamily="18" charset="0"/>
            </a:endParaRPr>
          </a:p>
          <a:p>
            <a:pPr indent="0" algn="just">
              <a:buNone/>
            </a:pPr>
            <a:r>
              <a:rPr lang="kk-KZ" sz="2000" dirty="0">
                <a:effectLst/>
                <a:latin typeface="Times New Roman" panose="02020603050405020304" pitchFamily="18" charset="0"/>
                <a:ea typeface="Times New Roman" panose="02020603050405020304" pitchFamily="18" charset="0"/>
              </a:rPr>
              <a:t>Simplicity and ease of text is an achievement for higher school lectures. There are two reasons for the incomprehensible text of the lecture:</a:t>
            </a:r>
            <a:endParaRPr lang="ru-KZ" sz="2000" dirty="0">
              <a:effectLst/>
              <a:latin typeface="Times New Roman" panose="02020603050405020304" pitchFamily="18" charset="0"/>
              <a:ea typeface="Times New Roman" panose="02020603050405020304" pitchFamily="18" charset="0"/>
            </a:endParaRPr>
          </a:p>
          <a:p>
            <a:pPr indent="0" algn="just">
              <a:buNone/>
            </a:pPr>
            <a:r>
              <a:rPr lang="kk-KZ" sz="2000" dirty="0">
                <a:effectLst/>
                <a:latin typeface="Times New Roman" panose="02020603050405020304" pitchFamily="18" charset="0"/>
                <a:ea typeface="Times New Roman" panose="02020603050405020304" pitchFamily="18" charset="0"/>
              </a:rPr>
              <a:t>1) shallow understanding of the subject by the lecturer;</a:t>
            </a:r>
            <a:endParaRPr lang="ru-KZ" sz="2000" dirty="0">
              <a:effectLst/>
              <a:latin typeface="Times New Roman" panose="02020603050405020304" pitchFamily="18" charset="0"/>
              <a:ea typeface="Times New Roman" panose="02020603050405020304" pitchFamily="18" charset="0"/>
            </a:endParaRPr>
          </a:p>
          <a:p>
            <a:pPr indent="0" algn="just">
              <a:buNone/>
            </a:pPr>
            <a:r>
              <a:rPr lang="kk-KZ" sz="2000" dirty="0">
                <a:effectLst/>
                <a:latin typeface="Times New Roman" panose="02020603050405020304" pitchFamily="18" charset="0"/>
                <a:ea typeface="Times New Roman" panose="02020603050405020304" pitchFamily="18" charset="0"/>
              </a:rPr>
              <a:t>2) the lecturer's inability to </a:t>
            </a:r>
            <a:r>
              <a:rPr lang="en-US" sz="2000" dirty="0">
                <a:effectLst/>
                <a:latin typeface="Times New Roman" panose="02020603050405020304" pitchFamily="18" charset="0"/>
                <a:ea typeface="Times New Roman" panose="02020603050405020304" pitchFamily="18" charset="0"/>
              </a:rPr>
              <a:t>explain</a:t>
            </a:r>
            <a:r>
              <a:rPr lang="kk-KZ" sz="2000" dirty="0">
                <a:effectLst/>
                <a:latin typeface="Times New Roman" panose="02020603050405020304" pitchFamily="18" charset="0"/>
                <a:ea typeface="Times New Roman" panose="02020603050405020304" pitchFamily="18" charset="0"/>
              </a:rPr>
              <a:t> his thoughts.</a:t>
            </a:r>
            <a:endParaRPr lang="ru-KZ" sz="2000" dirty="0">
              <a:effectLst/>
              <a:latin typeface="Times New Roman" panose="02020603050405020304" pitchFamily="18" charset="0"/>
              <a:ea typeface="Times New Roman" panose="02020603050405020304" pitchFamily="18" charset="0"/>
            </a:endParaRPr>
          </a:p>
          <a:p>
            <a:pPr indent="0" algn="just">
              <a:buNone/>
            </a:pPr>
            <a:endParaRPr lang="en-US" sz="1800" dirty="0">
              <a:effectLst/>
              <a:latin typeface="Times New Roman" panose="02020603050405020304" pitchFamily="18" charset="0"/>
              <a:ea typeface="Times New Roman" panose="02020603050405020304" pitchFamily="18" charset="0"/>
            </a:endParaRPr>
          </a:p>
          <a:p>
            <a:pPr indent="449580" algn="just"/>
            <a:endParaRPr lang="ru-KZ" sz="18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3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2C46C76-4E3C-4F45-968C-090ED53207C8}"/>
              </a:ext>
            </a:extLst>
          </p:cNvPr>
          <p:cNvSpPr>
            <a:spLocks noGrp="1"/>
          </p:cNvSpPr>
          <p:nvPr>
            <p:ph idx="1"/>
          </p:nvPr>
        </p:nvSpPr>
        <p:spPr>
          <a:xfrm>
            <a:off x="838200" y="1034473"/>
            <a:ext cx="10515600" cy="5142490"/>
          </a:xfrm>
        </p:spPr>
        <p:txBody>
          <a:bodyPr>
            <a:normAutofit lnSpcReduction="10000"/>
          </a:bodyPr>
          <a:lstStyle/>
          <a:p>
            <a:r>
              <a:rPr lang="kk-KZ" sz="1800" dirty="0">
                <a:effectLst/>
                <a:latin typeface="Times New Roman" panose="02020603050405020304" pitchFamily="18" charset="0"/>
                <a:ea typeface="Times New Roman" panose="02020603050405020304" pitchFamily="18" charset="0"/>
              </a:rPr>
              <a:t>The simplicity and clarity of the lecture is closely related to the brevity of the text. The language of science is brief. In the academic lecture you can tell a lot, but a long and senseless narration will bore the listener. Unfortunately, in high</a:t>
            </a:r>
            <a:r>
              <a:rPr lang="en-US" sz="1800" dirty="0">
                <a:effectLst/>
                <a:latin typeface="Times New Roman" panose="02020603050405020304" pitchFamily="18" charset="0"/>
                <a:ea typeface="Times New Roman" panose="02020603050405020304" pitchFamily="18" charset="0"/>
              </a:rPr>
              <a:t>er</a:t>
            </a:r>
            <a:r>
              <a:rPr lang="kk-KZ" sz="1800" dirty="0">
                <a:effectLst/>
                <a:latin typeface="Times New Roman" panose="02020603050405020304" pitchFamily="18" charset="0"/>
                <a:ea typeface="Times New Roman" panose="02020603050405020304" pitchFamily="18" charset="0"/>
              </a:rPr>
              <a:t> schools there are often such lecturers who repeat understandable and simple things several times.</a:t>
            </a:r>
            <a:endParaRPr lang="en-US" sz="1800" dirty="0">
              <a:effectLst/>
              <a:latin typeface="Times New Roman" panose="02020603050405020304" pitchFamily="18" charset="0"/>
              <a:ea typeface="Times New Roman" panose="02020603050405020304" pitchFamily="18" charset="0"/>
            </a:endParaRPr>
          </a:p>
          <a:p>
            <a:pPr indent="0" algn="just">
              <a:buNone/>
            </a:pPr>
            <a:r>
              <a:rPr lang="kk-KZ" sz="1800" dirty="0">
                <a:effectLst/>
                <a:latin typeface="Times New Roman" panose="02020603050405020304" pitchFamily="18" charset="0"/>
                <a:ea typeface="Times New Roman" panose="02020603050405020304" pitchFamily="18" charset="0"/>
              </a:rPr>
              <a:t>Reading a lecture, like any teaching, should not be conducted in a stereotyped way, once and for all. Naturally, the students of the senior courses present to the lectures higher requirements, and this must be taken into account.</a:t>
            </a:r>
            <a:endParaRPr lang="ru-KZ" sz="1800" dirty="0">
              <a:effectLst/>
              <a:latin typeface="Times New Roman" panose="02020603050405020304" pitchFamily="18" charset="0"/>
              <a:ea typeface="Times New Roman" panose="02020603050405020304" pitchFamily="18" charset="0"/>
            </a:endParaRPr>
          </a:p>
          <a:p>
            <a:pPr indent="0" algn="just">
              <a:buNone/>
            </a:pPr>
            <a:r>
              <a:rPr lang="kk-KZ" sz="1800" dirty="0">
                <a:effectLst/>
                <a:latin typeface="Times New Roman" panose="02020603050405020304" pitchFamily="18" charset="0"/>
                <a:ea typeface="Times New Roman" panose="02020603050405020304" pitchFamily="18" charset="0"/>
              </a:rPr>
              <a:t>Lecture refers to verbal methods of teaching, but it is also one of the types of academic work. Lecture is a method of teaching, one of the main forms of the organization of the educational process, which is an oral, monologic, systematic, consistent presentation of the instructor by the teacher. It precedes all other forms of organization of the educational process, allows you to quickly update the educational material of the discipline.</a:t>
            </a:r>
            <a:endParaRPr lang="en-US" sz="1800" dirty="0">
              <a:effectLst/>
              <a:latin typeface="Times New Roman" panose="02020603050405020304" pitchFamily="18" charset="0"/>
              <a:ea typeface="Times New Roman" panose="02020603050405020304" pitchFamily="18" charset="0"/>
            </a:endParaRPr>
          </a:p>
          <a:p>
            <a:pPr indent="0" algn="just">
              <a:buNone/>
            </a:pPr>
            <a:r>
              <a:rPr lang="kk-KZ" sz="1800" dirty="0">
                <a:effectLst/>
                <a:latin typeface="Times New Roman" panose="02020603050405020304" pitchFamily="18" charset="0"/>
                <a:ea typeface="Times New Roman" panose="02020603050405020304" pitchFamily="18" charset="0"/>
              </a:rPr>
              <a:t> Lecture as a method of teaching is informational in nature, a clear plan. The structure of the lecture is subject to the logic of the subject, it not only stimulates concrete imagery, but also activates the logical thinking of listeners, consistently finds out all the points of the plan. The ideas put forward in the lecture should be stated at a high scientific and theoretical level, but taking into account the level of training of students. All concepts and terms are explained, argued, while widely used visualization, activate the attention of listeners. The subject of the lecture can be the study of complex objects, phenomena, events, processes that have connections and dependencies of cause and effect.</a:t>
            </a:r>
            <a:endParaRPr lang="ru-KZ" sz="1800" dirty="0">
              <a:effectLst/>
              <a:latin typeface="Times New Roman" panose="02020603050405020304" pitchFamily="18" charset="0"/>
              <a:ea typeface="Times New Roman" panose="02020603050405020304" pitchFamily="18" charset="0"/>
            </a:endParaRPr>
          </a:p>
          <a:p>
            <a:pPr indent="0" algn="just">
              <a:buNone/>
            </a:pPr>
            <a:endParaRPr lang="ru-KZ" sz="1800" dirty="0">
              <a:effectLst/>
              <a:latin typeface="Times New Roman" panose="02020603050405020304" pitchFamily="18" charset="0"/>
              <a:ea typeface="Times New Roman" panose="02020603050405020304" pitchFamily="18" charset="0"/>
            </a:endParaRPr>
          </a:p>
          <a:p>
            <a:endParaRPr lang="ru-KZ" sz="1800" dirty="0">
              <a:effectLst/>
              <a:latin typeface="Times New Roman" panose="02020603050405020304" pitchFamily="18" charset="0"/>
              <a:ea typeface="Times New Roman" panose="02020603050405020304" pitchFamily="18" charset="0"/>
            </a:endParaRPr>
          </a:p>
          <a:p>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37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9A8077-7254-49C1-A661-D96274A27C1B}"/>
              </a:ext>
            </a:extLst>
          </p:cNvPr>
          <p:cNvSpPr>
            <a:spLocks noGrp="1"/>
          </p:cNvSpPr>
          <p:nvPr>
            <p:ph idx="1"/>
          </p:nvPr>
        </p:nvSpPr>
        <p:spPr>
          <a:xfrm>
            <a:off x="838200" y="895927"/>
            <a:ext cx="10515600" cy="5281036"/>
          </a:xfrm>
        </p:spPr>
        <p:txBody>
          <a:bodyPr>
            <a:normAutofit/>
          </a:bodyPr>
          <a:lstStyle/>
          <a:p>
            <a:pPr indent="0">
              <a:buNone/>
            </a:pPr>
            <a:r>
              <a:rPr lang="kk-KZ" sz="1800" dirty="0">
                <a:effectLst/>
                <a:latin typeface="Times New Roman" panose="02020603050405020304" pitchFamily="18" charset="0"/>
                <a:ea typeface="Times New Roman" panose="02020603050405020304" pitchFamily="18" charset="0"/>
              </a:rPr>
              <a:t>Listeners believe the eyes more than the ears. The audience with the help of vision formed the first impression of the speaker. A carefully listening person will not look away from the eyes, but a person who does not want to listen to the lecture will yawn and look around, etc. Following the behavior of listeners, you can analyze what places in the content of the lecture should be finalized, and what should be completely removed from there.</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A. Monroe highlights what kind of speaker should not be, the following types of speakers, whose speech style is far from perfect:</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1) a soothsayer (oracle), demonstrating that he knows everything, and also more concerned with applause than with awareness; </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2) a hermit who ignores the audience;</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3) the guilty speaker, ashamed of what he says;</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4) twaddle</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Traditional training shows the activity of the teacher. With traditional education due to the fact that students can not show activity, new types of lectures are being created. These are: problematic, lecture-visualization, lecture-press conference, lecture with pre-planned errors, feedback technique,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Modern methods sometimes allow you to conduct a "Lecture - Seminar" classes under certain conditions of the organization.</a:t>
            </a:r>
            <a:endParaRPr lang="ru-KZ" sz="18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81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BE6A09-E483-47EC-AAC9-89EF5E13452B}"/>
              </a:ext>
            </a:extLst>
          </p:cNvPr>
          <p:cNvSpPr>
            <a:spLocks noGrp="1"/>
          </p:cNvSpPr>
          <p:nvPr>
            <p:ph idx="1"/>
          </p:nvPr>
        </p:nvSpPr>
        <p:spPr>
          <a:xfrm>
            <a:off x="838200" y="1052945"/>
            <a:ext cx="10515600" cy="5124018"/>
          </a:xfrm>
        </p:spPr>
        <p:txBody>
          <a:bodyPr>
            <a:normAutofit/>
          </a:bodyPr>
          <a:lstStyle/>
          <a:p>
            <a:pPr marL="0" indent="0" algn="just">
              <a:buNone/>
            </a:pPr>
            <a:r>
              <a:rPr lang="kk-KZ" sz="1800" dirty="0">
                <a:effectLst/>
                <a:latin typeface="Times New Roman" panose="02020603050405020304" pitchFamily="18" charset="0"/>
                <a:ea typeface="Times New Roman" panose="02020603050405020304" pitchFamily="18" charset="0"/>
              </a:rPr>
              <a:t>In higher schools, teaching is divided into such types as oral, written, illustration, demonstration, methods of practical training.</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 The method of oral instruction is explanation, debate, lecture, etc. If the teacher is sufficiently eloquent, then this method can bring a lot of information in a variety of forms.</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Writing</a:t>
            </a:r>
            <a:r>
              <a:rPr lang="en-US" sz="1800" dirty="0">
                <a:effectLst/>
                <a:latin typeface="Times New Roman" panose="02020603050405020304" pitchFamily="18" charset="0"/>
                <a:ea typeface="Times New Roman" panose="02020603050405020304" pitchFamily="18" charset="0"/>
              </a:rPr>
              <a:t> method</a:t>
            </a:r>
            <a:r>
              <a:rPr lang="kk-KZ" sz="1800" dirty="0">
                <a:effectLst/>
                <a:latin typeface="Times New Roman" panose="02020603050405020304" pitchFamily="18" charset="0"/>
                <a:ea typeface="Times New Roman" panose="02020603050405020304" pitchFamily="18" charset="0"/>
              </a:rPr>
              <a:t> in high</a:t>
            </a:r>
            <a:r>
              <a:rPr lang="en-US" sz="1800" dirty="0">
                <a:effectLst/>
                <a:latin typeface="Times New Roman" panose="02020603050405020304" pitchFamily="18" charset="0"/>
                <a:ea typeface="Times New Roman" panose="02020603050405020304" pitchFamily="18" charset="0"/>
              </a:rPr>
              <a:t>er</a:t>
            </a:r>
            <a:r>
              <a:rPr lang="kk-KZ" sz="1800" dirty="0">
                <a:effectLst/>
                <a:latin typeface="Times New Roman" panose="02020603050405020304" pitchFamily="18" charset="0"/>
                <a:ea typeface="Times New Roman" panose="02020603050405020304" pitchFamily="18" charset="0"/>
              </a:rPr>
              <a:t> schools is usually a distance and electronic education. In this method, a lot of independent work will be done by a student.</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en-US" sz="1800" dirty="0">
                <a:effectLst/>
                <a:latin typeface="Times New Roman" panose="02020603050405020304" pitchFamily="18" charset="0"/>
                <a:ea typeface="Times New Roman" panose="02020603050405020304" pitchFamily="18" charset="0"/>
              </a:rPr>
              <a:t>I</a:t>
            </a:r>
            <a:r>
              <a:rPr lang="kk-KZ" sz="1800" dirty="0">
                <a:effectLst/>
                <a:latin typeface="Times New Roman" panose="02020603050405020304" pitchFamily="18" charset="0"/>
                <a:ea typeface="Times New Roman" panose="02020603050405020304" pitchFamily="18" charset="0"/>
              </a:rPr>
              <a:t>llustration method: table, diagram, pictures,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Demonstration method: video, films, modeling,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Method of practical training: exercises, laboratory works, etc.</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Lecture in higher schools is the main form of organization of training, therefore requires a scientific order</a:t>
            </a:r>
            <a:r>
              <a:rPr lang="en-US" sz="1800" dirty="0">
                <a:effectLst/>
                <a:latin typeface="Times New Roman" panose="02020603050405020304" pitchFamily="18" charset="0"/>
                <a:ea typeface="Times New Roman" panose="02020603050405020304" pitchFamily="18" charset="0"/>
              </a:rPr>
              <a:t>, d</a:t>
            </a:r>
            <a:r>
              <a:rPr lang="kk-KZ" sz="1800" dirty="0">
                <a:effectLst/>
                <a:latin typeface="Times New Roman" panose="02020603050405020304" pitchFamily="18" charset="0"/>
                <a:ea typeface="Times New Roman" panose="02020603050405020304" pitchFamily="18" charset="0"/>
              </a:rPr>
              <a:t>evelops cognitive activity and creative activity of students, accustoming them to scientific. In conclusion, it can be said that the traditional methods of teaching are dependent on the activity of the teacher.</a:t>
            </a:r>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41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8DAC8B-F673-4364-8ACB-CD6687C410CF}"/>
              </a:ext>
            </a:extLst>
          </p:cNvPr>
          <p:cNvSpPr>
            <a:spLocks noGrp="1"/>
          </p:cNvSpPr>
          <p:nvPr>
            <p:ph idx="1"/>
          </p:nvPr>
        </p:nvSpPr>
        <p:spPr>
          <a:xfrm>
            <a:off x="838200" y="674255"/>
            <a:ext cx="10515600" cy="5502708"/>
          </a:xfrm>
        </p:spPr>
        <p:txBody>
          <a:bodyPr>
            <a:normAutofit fontScale="25000" lnSpcReduction="20000"/>
          </a:bodyPr>
          <a:lstStyle/>
          <a:p>
            <a:pPr marL="0" indent="0" algn="just">
              <a:buNone/>
            </a:pPr>
            <a:r>
              <a:rPr lang="kk-KZ" sz="7200" b="1" dirty="0">
                <a:effectLst/>
                <a:latin typeface="Times New Roman" panose="02020603050405020304" pitchFamily="18" charset="0"/>
                <a:ea typeface="Times New Roman" panose="02020603050405020304" pitchFamily="18" charset="0"/>
              </a:rPr>
              <a:t>Structure of the lecture in higher schools</a:t>
            </a:r>
            <a:r>
              <a:rPr lang="kk-KZ" sz="7200" dirty="0">
                <a:effectLst/>
                <a:latin typeface="Times New Roman" panose="02020603050405020304" pitchFamily="18" charset="0"/>
                <a:ea typeface="Times New Roman" panose="02020603050405020304" pitchFamily="18" charset="0"/>
              </a:rPr>
              <a:t>1. Introduction: topic, plans, list of literature</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2. The main part: the scientific content of the topic</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3. Fastening: the lecturer makes a conclusion on the topic of the lecture, answers questions, creates feedback</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So, the lecture is realized in this form:   </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en-US" sz="7200" b="1" i="1" dirty="0">
                <a:effectLst/>
                <a:latin typeface="Times New Roman" panose="02020603050405020304" pitchFamily="18" charset="0"/>
                <a:ea typeface="Times New Roman" panose="02020603050405020304" pitchFamily="18" charset="0"/>
              </a:rPr>
              <a:t>Goal</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Duties</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kk-KZ" sz="7200" b="1" i="1"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Content</a:t>
            </a:r>
            <a:r>
              <a:rPr lang="kk-KZ" sz="7200" b="1" i="1" dirty="0">
                <a:effectLst/>
                <a:latin typeface="Times New Roman" panose="02020603050405020304" pitchFamily="18" charset="0"/>
                <a:ea typeface="Times New Roman" panose="02020603050405020304" pitchFamily="18" charset="0"/>
              </a:rPr>
              <a:t>               </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kk-KZ" sz="7200" b="1" i="1"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Methods</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kk-KZ" sz="7200" b="1" i="1"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Receptions</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kk-KZ" sz="7200" b="1" i="1"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Form </a:t>
            </a:r>
            <a:endParaRPr lang="ru-KZ" sz="7200" dirty="0">
              <a:effectLst/>
              <a:latin typeface="Times New Roman" panose="02020603050405020304" pitchFamily="18" charset="0"/>
              <a:ea typeface="Times New Roman" panose="02020603050405020304" pitchFamily="18" charset="0"/>
            </a:endParaRPr>
          </a:p>
          <a:p>
            <a:pPr marL="0" indent="0">
              <a:buNone/>
            </a:pPr>
            <a:r>
              <a:rPr lang="kk-KZ" sz="7200" dirty="0">
                <a:effectLst/>
                <a:latin typeface="Times New Roman" panose="02020603050405020304" pitchFamily="18" charset="0"/>
                <a:ea typeface="Times New Roman" panose="02020603050405020304" pitchFamily="18" charset="0"/>
              </a:rPr>
              <a:t>                                                               </a:t>
            </a:r>
            <a:r>
              <a:rPr lang="kk-KZ" sz="7200" b="1" i="1" dirty="0">
                <a:effectLst/>
                <a:latin typeface="Times New Roman" panose="02020603050405020304" pitchFamily="18" charset="0"/>
                <a:ea typeface="Times New Roman" panose="02020603050405020304" pitchFamily="18" charset="0"/>
              </a:rPr>
              <a:t>			     </a:t>
            </a:r>
            <a:r>
              <a:rPr lang="en-US" sz="7200" b="1" i="1" dirty="0">
                <a:effectLst/>
                <a:latin typeface="Times New Roman" panose="02020603050405020304" pitchFamily="18" charset="0"/>
                <a:ea typeface="Times New Roman" panose="02020603050405020304" pitchFamily="18" charset="0"/>
              </a:rPr>
              <a:t>Tasks </a:t>
            </a:r>
            <a:r>
              <a:rPr lang="en-US" sz="7200" dirty="0">
                <a:effectLst/>
                <a:latin typeface="Times New Roman" panose="02020603050405020304" pitchFamily="18" charset="0"/>
                <a:ea typeface="Times New Roman" panose="02020603050405020304" pitchFamily="18" charset="0"/>
              </a:rPr>
              <a:t> </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Mendeleev said, "The correct question is half</a:t>
            </a:r>
            <a:r>
              <a:rPr lang="en-US" sz="7200" dirty="0">
                <a:effectLst/>
                <a:latin typeface="Times New Roman" panose="02020603050405020304" pitchFamily="18" charset="0"/>
                <a:ea typeface="Times New Roman" panose="02020603050405020304" pitchFamily="18" charset="0"/>
              </a:rPr>
              <a:t> of</a:t>
            </a:r>
            <a:r>
              <a:rPr lang="kk-KZ" sz="7200" dirty="0">
                <a:effectLst/>
                <a:latin typeface="Times New Roman" panose="02020603050405020304" pitchFamily="18" charset="0"/>
                <a:ea typeface="Times New Roman" panose="02020603050405020304" pitchFamily="18" charset="0"/>
              </a:rPr>
              <a:t> the answer." Therefore, the lecture and questions should be clear.</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It is necessary to pay attention to the timbre of the voice when reading the lecture. And as you need to know things like:</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 Interval. Separate reading of words and groups of words</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 A pause. When switching to another question, be sure to pause</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 Change of tempo. It is necessary to give the opportunity for students to make notes without problems</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 Body movements: facial expressions, gesture. But also in moderation.</a:t>
            </a:r>
            <a:endParaRPr lang="ru-KZ" sz="7200" dirty="0">
              <a:effectLst/>
              <a:latin typeface="Times New Roman" panose="02020603050405020304" pitchFamily="18" charset="0"/>
              <a:ea typeface="Times New Roman" panose="02020603050405020304" pitchFamily="18" charset="0"/>
            </a:endParaRPr>
          </a:p>
          <a:p>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34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36E84EF-9AC1-4F53-8C50-0496BBEF98D1}"/>
              </a:ext>
            </a:extLst>
          </p:cNvPr>
          <p:cNvSpPr>
            <a:spLocks noGrp="1"/>
          </p:cNvSpPr>
          <p:nvPr>
            <p:ph idx="1"/>
          </p:nvPr>
        </p:nvSpPr>
        <p:spPr>
          <a:xfrm>
            <a:off x="838200" y="1006764"/>
            <a:ext cx="10515600" cy="5170199"/>
          </a:xfrm>
        </p:spPr>
        <p:txBody>
          <a:bodyPr>
            <a:normAutofit/>
          </a:bodyPr>
          <a:lstStyle/>
          <a:p>
            <a:pPr marL="0" indent="0">
              <a:buNone/>
            </a:pPr>
            <a:r>
              <a:rPr lang="kk-KZ" sz="1800" dirty="0">
                <a:effectLst/>
                <a:latin typeface="Times New Roman" panose="02020603050405020304" pitchFamily="18" charset="0"/>
                <a:ea typeface="Times New Roman" panose="02020603050405020304" pitchFamily="18" charset="0"/>
              </a:rPr>
              <a:t>Seminars as a form of training have a long history, dating back to Antiquity. The very word "seminar" comes from the Latin seminarium - "hotbed". The seminar received this name from its function of "sowing" knowledge transferred from the teacher to the students and "sprouting" in their minds, making them capable of independent judgments, reproduction and deepening of the acquired knowledge. Seminars were held in ancient Greek and Roman schools as a combination of debates, messages of students, comments and conclusions of teachers. Since the XVII century</a:t>
            </a:r>
            <a:r>
              <a:rPr lang="en-US" sz="1800" dirty="0">
                <a:effectLst/>
                <a:latin typeface="Times New Roman" panose="02020603050405020304" pitchFamily="18" charset="0"/>
                <a:ea typeface="Times New Roman" panose="02020603050405020304" pitchFamily="18" charset="0"/>
              </a:rPr>
              <a:t> t</a:t>
            </a:r>
            <a:r>
              <a:rPr lang="kk-KZ" sz="1800" dirty="0">
                <a:effectLst/>
                <a:latin typeface="Times New Roman" panose="02020603050405020304" pitchFamily="18" charset="0"/>
                <a:ea typeface="Times New Roman" panose="02020603050405020304" pitchFamily="18" charset="0"/>
              </a:rPr>
              <a:t>his form of training is used in Western Europe, and since the XIX century. - in Russian universities. Seminars were practical and represented a school of a scientist, under the guidance of which students practically mastered the theoretical course of discipline, the method of scientific research.</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The main goal of the seminar is to provide students with the opportunity to master the skills of using theoretical knowledge in relation to the specific features of the studied industry. During the seminar, the teacher solves such training tasks as: repetition and consolidation of knowledge; knowledge control; pedagogical communication.</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To actively conduct the seminar, it is necessary to organize it in the form of discussions, debates. The teacher must determine the actuality and the very theme of the debate. There are such kinds of traditional seminars: debates, abstracts, defense of the report, etc.</a:t>
            </a:r>
            <a:endParaRPr lang="ru-KZ" sz="1800" dirty="0">
              <a:effectLst/>
              <a:latin typeface="Times New Roman" panose="02020603050405020304" pitchFamily="18" charset="0"/>
              <a:ea typeface="Times New Roman" panose="02020603050405020304" pitchFamily="18" charset="0"/>
            </a:endParaRPr>
          </a:p>
          <a:p>
            <a:pPr marL="0" indent="0">
              <a:buNone/>
            </a:pPr>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735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582C160-DC33-4536-A736-58B3C4ADFB0B}"/>
              </a:ext>
            </a:extLst>
          </p:cNvPr>
          <p:cNvSpPr>
            <a:spLocks noGrp="1"/>
          </p:cNvSpPr>
          <p:nvPr>
            <p:ph idx="1"/>
          </p:nvPr>
        </p:nvSpPr>
        <p:spPr>
          <a:xfrm>
            <a:off x="838200" y="812800"/>
            <a:ext cx="10515600" cy="5364163"/>
          </a:xfrm>
        </p:spPr>
        <p:txBody>
          <a:bodyPr/>
          <a:lstStyle/>
          <a:p>
            <a:pPr marL="0" indent="0" algn="just">
              <a:buNone/>
            </a:pPr>
            <a:r>
              <a:rPr lang="kk-KZ" sz="1800" dirty="0">
                <a:effectLst/>
                <a:latin typeface="Times New Roman" panose="02020603050405020304" pitchFamily="18" charset="0"/>
                <a:ea typeface="Times New Roman" panose="02020603050405020304" pitchFamily="18" charset="0"/>
              </a:rPr>
              <a:t>In the seminar papers, students defend their abstracts and reports. In the "question-and-answer" seminars, the teacher selectively asks the students the material they have covered. In mixed seminars, students can both defend reports and answer questions. At the end, the speaker draws a conclusion.</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Regulations of the seminar:</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the teacher's speech - no more than 5 minutes;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Keynote speaker - up to 10-15 minutes;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each student's speech is up to 5 minutes.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If main activity in lecture is the teacher's activity, the seminars should be the opposite.</a:t>
            </a:r>
            <a:endParaRPr lang="en-US" sz="1800" dirty="0">
              <a:effectLst/>
              <a:latin typeface="Times New Roman" panose="02020603050405020304" pitchFamily="18" charset="0"/>
              <a:ea typeface="Times New Roman" panose="02020603050405020304" pitchFamily="18" charset="0"/>
            </a:endParaRPr>
          </a:p>
          <a:p>
            <a:pPr marL="0" indent="0" algn="ctr">
              <a:spcAft>
                <a:spcPts val="600"/>
              </a:spcAft>
              <a:buNone/>
            </a:pPr>
            <a:r>
              <a:rPr lang="kk-KZ" sz="1800" b="1" dirty="0">
                <a:effectLst/>
                <a:latin typeface="Times New Roman" panose="02020603050405020304" pitchFamily="18" charset="0"/>
                <a:ea typeface="Times New Roman" panose="02020603050405020304" pitchFamily="18" charset="0"/>
              </a:rPr>
              <a:t>Control questions: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1. What is a lecture and when did it appear?</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2. What methods of traditional training are there?</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3. What kinds of lectures are there?</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4. What are the requirements for the lectures?</a:t>
            </a:r>
            <a:endParaRPr lang="ru-KZ" sz="1800" dirty="0">
              <a:effectLst/>
              <a:latin typeface="Times New Roman" panose="02020603050405020304" pitchFamily="18" charset="0"/>
              <a:ea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5. What is the special feature of the seminar?</a:t>
            </a:r>
            <a:endParaRPr lang="ru-KZ" sz="1800" dirty="0">
              <a:effectLst/>
              <a:latin typeface="Times New Roman" panose="02020603050405020304" pitchFamily="18" charset="0"/>
              <a:ea typeface="Times New Roman" panose="02020603050405020304" pitchFamily="18" charset="0"/>
            </a:endParaRPr>
          </a:p>
          <a:p>
            <a:pPr marL="0" indent="0">
              <a:buNone/>
            </a:pP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220479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F736BC-B40A-4BF8-B9B1-5DEF4867B0C3}"/>
              </a:ext>
            </a:extLst>
          </p:cNvPr>
          <p:cNvSpPr>
            <a:spLocks noGrp="1"/>
          </p:cNvSpPr>
          <p:nvPr>
            <p:ph idx="1"/>
          </p:nvPr>
        </p:nvSpPr>
        <p:spPr>
          <a:xfrm>
            <a:off x="838200" y="609600"/>
            <a:ext cx="10515600" cy="5567363"/>
          </a:xfrm>
        </p:spPr>
        <p:txBody>
          <a:bodyPr>
            <a:normAutofit fontScale="25000" lnSpcReduction="20000"/>
          </a:bodyPr>
          <a:lstStyle/>
          <a:p>
            <a:pPr marL="0" indent="0" algn="just">
              <a:buNone/>
            </a:pPr>
            <a:r>
              <a:rPr lang="kk-KZ" sz="7200" b="1" dirty="0">
                <a:effectLst/>
                <a:latin typeface="Times New Roman" panose="02020603050405020304" pitchFamily="18" charset="0"/>
                <a:ea typeface="Times New Roman" panose="02020603050405020304" pitchFamily="18" charset="0"/>
              </a:rPr>
              <a:t>Active methods and types of training for the training of future specialists</a:t>
            </a:r>
            <a:endParaRPr lang="ru-KZ" sz="7200" dirty="0">
              <a:effectLst/>
              <a:latin typeface="Times New Roman" panose="02020603050405020304" pitchFamily="18" charset="0"/>
              <a:ea typeface="Times New Roman" panose="02020603050405020304" pitchFamily="18" charset="0"/>
            </a:endParaRPr>
          </a:p>
          <a:p>
            <a:pPr marL="0" indent="0" algn="just">
              <a:buNone/>
            </a:pPr>
            <a:endParaRPr lang="ru-KZ" sz="7200" dirty="0">
              <a:effectLst/>
              <a:latin typeface="Times New Roman" panose="02020603050405020304" pitchFamily="18" charset="0"/>
              <a:ea typeface="Times New Roman" panose="02020603050405020304" pitchFamily="18" charset="0"/>
            </a:endParaRPr>
          </a:p>
          <a:p>
            <a:pPr marL="0" indent="0" algn="just">
              <a:buNone/>
            </a:pPr>
            <a:r>
              <a:rPr lang="en-US" sz="7200" b="1" dirty="0">
                <a:effectLst/>
                <a:latin typeface="Times New Roman" panose="02020603050405020304" pitchFamily="18" charset="0"/>
                <a:ea typeface="Times New Roman" panose="02020603050405020304" pitchFamily="18" charset="0"/>
              </a:rPr>
              <a:t>Purpose</a:t>
            </a:r>
            <a:r>
              <a:rPr lang="kk-KZ" sz="7200" b="1" dirty="0">
                <a:effectLst/>
                <a:latin typeface="Times New Roman" panose="02020603050405020304" pitchFamily="18" charset="0"/>
                <a:ea typeface="Times New Roman" panose="02020603050405020304" pitchFamily="18" charset="0"/>
              </a:rPr>
              <a:t>: </a:t>
            </a:r>
            <a:r>
              <a:rPr lang="en-US" sz="7200" dirty="0">
                <a:effectLst/>
                <a:latin typeface="Times New Roman" panose="02020603050405020304" pitchFamily="18" charset="0"/>
                <a:ea typeface="Times New Roman" panose="02020603050405020304" pitchFamily="18" charset="0"/>
              </a:rPr>
              <a:t>t</a:t>
            </a:r>
            <a:r>
              <a:rPr lang="kk-KZ" sz="7200" dirty="0">
                <a:effectLst/>
                <a:latin typeface="Times New Roman" panose="02020603050405020304" pitchFamily="18" charset="0"/>
                <a:ea typeface="Times New Roman" panose="02020603050405020304" pitchFamily="18" charset="0"/>
              </a:rPr>
              <a:t>o introduce and teach </a:t>
            </a:r>
            <a:r>
              <a:rPr lang="en-US" sz="7200" dirty="0">
                <a:effectLst/>
                <a:latin typeface="Times New Roman" panose="02020603050405020304" pitchFamily="18" charset="0"/>
                <a:ea typeface="Times New Roman" panose="02020603050405020304" pitchFamily="18" charset="0"/>
              </a:rPr>
              <a:t>master</a:t>
            </a:r>
            <a:r>
              <a:rPr lang="kk-KZ" sz="7200" dirty="0">
                <a:effectLst/>
                <a:latin typeface="Times New Roman" panose="02020603050405020304" pitchFamily="18" charset="0"/>
                <a:ea typeface="Times New Roman" panose="02020603050405020304" pitchFamily="18" charset="0"/>
              </a:rPr>
              <a:t>s to active methods of teaching</a:t>
            </a:r>
            <a:endParaRPr lang="ru-KZ" sz="7200" dirty="0">
              <a:effectLst/>
              <a:latin typeface="Times New Roman" panose="02020603050405020304" pitchFamily="18" charset="0"/>
              <a:ea typeface="Times New Roman" panose="02020603050405020304" pitchFamily="18" charset="0"/>
            </a:endParaRPr>
          </a:p>
          <a:p>
            <a:pPr indent="0" algn="just">
              <a:buNone/>
            </a:pPr>
            <a:r>
              <a:rPr lang="en-US" sz="7200" b="1" dirty="0">
                <a:effectLst/>
                <a:latin typeface="Times New Roman" panose="02020603050405020304" pitchFamily="18" charset="0"/>
                <a:ea typeface="Times New Roman" panose="02020603050405020304" pitchFamily="18" charset="0"/>
              </a:rPr>
              <a:t>Plan</a:t>
            </a:r>
            <a:r>
              <a:rPr lang="kk-KZ" sz="7200" b="1" dirty="0">
                <a:effectLst/>
                <a:latin typeface="Times New Roman" panose="02020603050405020304" pitchFamily="18" charset="0"/>
                <a:ea typeface="Times New Roman" panose="02020603050405020304" pitchFamily="18" charset="0"/>
              </a:rPr>
              <a:t>:  </a:t>
            </a:r>
            <a:endParaRPr lang="ru-KZ" sz="7200" b="1"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Innovative technologies - types of active learning</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Problem-based learning and its use in the educational process of higher schools</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en-US" sz="7200" b="1" dirty="0">
                <a:effectLst/>
                <a:latin typeface="Times New Roman" panose="02020603050405020304" pitchFamily="18" charset="0"/>
                <a:ea typeface="Times New Roman" panose="02020603050405020304" pitchFamily="18" charset="0"/>
              </a:rPr>
              <a:t>Basic</a:t>
            </a:r>
            <a:r>
              <a:rPr lang="kk-KZ" sz="7200" b="1" dirty="0">
                <a:effectLst/>
                <a:latin typeface="Times New Roman" panose="02020603050405020304" pitchFamily="18" charset="0"/>
                <a:ea typeface="Times New Roman" panose="02020603050405020304" pitchFamily="18" charset="0"/>
              </a:rPr>
              <a:t> concepts: </a:t>
            </a:r>
            <a:r>
              <a:rPr lang="kk-KZ" sz="7200" dirty="0">
                <a:effectLst/>
                <a:latin typeface="Times New Roman" panose="02020603050405020304" pitchFamily="18" charset="0"/>
                <a:ea typeface="Times New Roman" panose="02020603050405020304" pitchFamily="18" charset="0"/>
              </a:rPr>
              <a:t>innovation, innovative technologies, active learning methods, problem training, etc.</a:t>
            </a:r>
            <a:endParaRPr lang="ru-KZ" sz="7200" dirty="0">
              <a:effectLst/>
              <a:latin typeface="Times New Roman" panose="02020603050405020304" pitchFamily="18" charset="0"/>
              <a:ea typeface="Times New Roman" panose="02020603050405020304" pitchFamily="18" charset="0"/>
            </a:endParaRPr>
          </a:p>
          <a:p>
            <a:pPr marL="0" indent="0" algn="ctr">
              <a:buNone/>
            </a:pPr>
            <a:r>
              <a:rPr lang="kk-KZ" sz="7200" b="1" dirty="0">
                <a:effectLst/>
                <a:latin typeface="Times New Roman" panose="02020603050405020304" pitchFamily="18" charset="0"/>
                <a:ea typeface="Times New Roman" panose="02020603050405020304" pitchFamily="18" charset="0"/>
              </a:rPr>
              <a:t>Innovative technologies - types of active learning </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The emergence of innovative technologies, increasing the flow and volume of data requires certain skills and knowledge so that the individual can keep pace with the times. In addition, you need to be able to take information, remember, process in a creative way, see problems and be able to solve them. Therefore, before the education are set such tasks: socialization and creative growth of youth, the habits of good manners and humanism. From Latin, "Innovation" means a new look, innovation, introduction of news. According to the degree of novelty (novelty - a set of properties that characterize the radical changes in the object), innovations can be considered as absolute (there are no analogs) and relative. The latter can be partial (some new elements) and conditional (a new combination of the old elements).</a:t>
            </a:r>
            <a:endParaRPr lang="ru-KZ" sz="7200" dirty="0">
              <a:effectLst/>
              <a:latin typeface="Times New Roman" panose="02020603050405020304" pitchFamily="18" charset="0"/>
              <a:ea typeface="Times New Roman" panose="02020603050405020304" pitchFamily="18" charset="0"/>
            </a:endParaRPr>
          </a:p>
          <a:p>
            <a:pPr marL="0" indent="0" algn="just">
              <a:buNone/>
            </a:pPr>
            <a:r>
              <a:rPr lang="kk-KZ" sz="7200" dirty="0">
                <a:effectLst/>
                <a:latin typeface="Times New Roman" panose="02020603050405020304" pitchFamily="18" charset="0"/>
                <a:ea typeface="Times New Roman" panose="02020603050405020304" pitchFamily="18" charset="0"/>
              </a:rPr>
              <a:t>Features of innovative training:</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 is directed to development;</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 an open door to the future;</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 constant activity;</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 the obligatory nature of creative elements;</a:t>
            </a:r>
            <a:endParaRPr lang="ru-KZ" sz="7200" dirty="0">
              <a:effectLst/>
              <a:latin typeface="Times New Roman" panose="02020603050405020304" pitchFamily="18" charset="0"/>
              <a:ea typeface="Times New Roman" panose="02020603050405020304" pitchFamily="18" charset="0"/>
            </a:endParaRPr>
          </a:p>
          <a:p>
            <a:pPr indent="0" algn="just">
              <a:buNone/>
            </a:pPr>
            <a:r>
              <a:rPr lang="kk-KZ" sz="7200" dirty="0">
                <a:effectLst/>
                <a:latin typeface="Times New Roman" panose="02020603050405020304" pitchFamily="18" charset="0"/>
                <a:ea typeface="Times New Roman" panose="02020603050405020304" pitchFamily="18" charset="0"/>
              </a:rPr>
              <a:t>- mutual communication: unity, aid, cooperation</a:t>
            </a:r>
            <a:endParaRPr lang="ru-KZ" sz="7200" dirty="0">
              <a:effectLst/>
              <a:latin typeface="Times New Roman" panose="02020603050405020304" pitchFamily="18" charset="0"/>
              <a:ea typeface="Times New Roman" panose="02020603050405020304" pitchFamily="18" charset="0"/>
            </a:endParaRPr>
          </a:p>
          <a:p>
            <a:endParaRPr lang="ru-KZ" sz="1800" dirty="0"/>
          </a:p>
        </p:txBody>
      </p:sp>
    </p:spTree>
    <p:extLst>
      <p:ext uri="{BB962C8B-B14F-4D97-AF65-F5344CB8AC3E}">
        <p14:creationId xmlns:p14="http://schemas.microsoft.com/office/powerpoint/2010/main" val="41156519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3154</Words>
  <Application>Microsoft Office PowerPoint</Application>
  <PresentationFormat>Широкоэкранный</PresentationFormat>
  <Paragraphs>116</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Lecture 9. Traditional and innovative methods and forms of organization of training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 Traditional and innovative methods and forms of organization of training</dc:title>
  <dc:creator>Жамиля Махамбетова</dc:creator>
  <cp:lastModifiedBy>Жамиля Махамбетова</cp:lastModifiedBy>
  <cp:revision>3</cp:revision>
  <dcterms:created xsi:type="dcterms:W3CDTF">2022-03-23T06:52:59Z</dcterms:created>
  <dcterms:modified xsi:type="dcterms:W3CDTF">2022-03-23T11:39:33Z</dcterms:modified>
</cp:coreProperties>
</file>